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83" r:id="rId2"/>
    <p:sldId id="258" r:id="rId3"/>
    <p:sldId id="285" r:id="rId4"/>
    <p:sldId id="264" r:id="rId5"/>
    <p:sldId id="286" r:id="rId6"/>
    <p:sldId id="262" r:id="rId7"/>
    <p:sldId id="256" r:id="rId8"/>
    <p:sldId id="284" r:id="rId9"/>
    <p:sldId id="287" r:id="rId10"/>
    <p:sldId id="263" r:id="rId11"/>
    <p:sldId id="288" r:id="rId12"/>
    <p:sldId id="290" r:id="rId13"/>
    <p:sldId id="291" r:id="rId14"/>
    <p:sldId id="289" r:id="rId15"/>
    <p:sldId id="292" r:id="rId16"/>
    <p:sldId id="29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00" r:id="rId29"/>
    <p:sldId id="298" r:id="rId30"/>
    <p:sldId id="299" r:id="rId31"/>
    <p:sldId id="296" r:id="rId32"/>
    <p:sldId id="294" r:id="rId33"/>
    <p:sldId id="295" r:id="rId34"/>
    <p:sldId id="261" r:id="rId35"/>
    <p:sldId id="266" r:id="rId36"/>
    <p:sldId id="269" r:id="rId37"/>
    <p:sldId id="271" r:id="rId38"/>
    <p:sldId id="297" r:id="rId39"/>
    <p:sldId id="25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1"/>
    <p:restoredTop sz="81083"/>
  </p:normalViewPr>
  <p:slideViewPr>
    <p:cSldViewPr snapToGrid="0" snapToObjects="1">
      <p:cViewPr varScale="1">
        <p:scale>
          <a:sx n="93" d="100"/>
          <a:sy n="93" d="100"/>
        </p:scale>
        <p:origin x="15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FE57A-F6F8-2743-823B-9C1264160805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72711-8367-594B-95EE-F5DCE62A8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We noticed that celebrities tweet on different companies/stocks and wanted to get a better sense of the impact that they have.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Similar situation with Rihanna, Snapchat stock lost $800 million one month after KJs.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Wanted to see if DJTs Tweets had any effect on stock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866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Remember to answer impact question…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4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52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Breeze through these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71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Breeze through these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6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Breeze through these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03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Breeze through these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5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Breeze through these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05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Breeze through these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98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Breeze through these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93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/>
              <a:t>Do these sentiments have any impact on stock markets concerning these key terms?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/>
              <a:t>If present, how long do these impacts last?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5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wanted to have someone that tweets frequently about different companies and who better than trump?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Amazon trump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21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33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96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the sectors behave base on negative score and not compound score….. From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X Represents the occurrence #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20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Blue line is the analysis values for negative scores.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a slight correlation…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32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SP 500 and Nasdaq shared same max gains and loses days.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the compound score on same day.. The one that Is negative..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32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of these tweets happened when the market wasn’t even opened. And some don’t even have to do with business things.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87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to redo two day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74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of these tweets happened when the market wasn’t even opened. And some don’t even have to do with business things.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77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61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Ending slide – questions….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7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08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Set </a:t>
            </a:r>
            <a:r>
              <a:rPr lang="en-US" u="sng" dirty="0" err="1"/>
              <a:t>Tweepy</a:t>
            </a:r>
            <a:r>
              <a:rPr lang="en-US" u="sng" dirty="0"/>
              <a:t> API Authentication, using </a:t>
            </a:r>
            <a:r>
              <a:rPr lang="en-US" u="sng" dirty="0" err="1"/>
              <a:t>api.user_timeline</a:t>
            </a:r>
            <a:r>
              <a:rPr lang="en-US" u="sng" dirty="0"/>
              <a:t> looped through 160 pages to maximum allowed limit of 3200 tweets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Declared empty lists to hold Tweet Texts, created date, number of retweets, number of likes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Created data-frame out of above lists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Created CSV file to hold keywords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For each keyword looped through extracted tweets to filter and formed new </a:t>
            </a:r>
            <a:r>
              <a:rPr lang="en-US" u="sng" dirty="0" err="1"/>
              <a:t>dataframe</a:t>
            </a:r>
            <a:endParaRPr lang="en-US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Performed sentiment analysis on the filtered data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Used Alpha Vantage API for Stock indices Data. </a:t>
            </a:r>
          </a:p>
          <a:p>
            <a:r>
              <a:rPr lang="en-US" u="sng" dirty="0"/>
              <a:t>Used Yahoo Finance </a:t>
            </a:r>
            <a:r>
              <a:rPr lang="en-US" dirty="0"/>
              <a:t>for sector data (Telecom.</a:t>
            </a:r>
          </a:p>
          <a:p>
            <a:r>
              <a:rPr lang="en-US" dirty="0"/>
              <a:t>Nasdaq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PHLX Semiconductor (^SOX)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PHLX Oil Service Sector (^OSX)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PHLX Housing Sector (^HGX)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PHLX Utility Sector (^UTY)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Bank (^BANK)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Industrial (^INDS)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Insurance (^INSR)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HealthCare (^IXHC)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Telecommunications (^IXTC)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Biotechnology (^NBI)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1. Banking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2. Biotechnology Sector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3. Healthcare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4. Housing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5. Industrials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6. Insurance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7. Oil &amp; Gas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8. Semiconductor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9. Telecom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#10. Utility Sector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2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Will probably get rid of this…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We need one slide that shows how we determined the scope of our project.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Why we decided to use the sentiment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How we decided what keywords to filter by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How we decided to just focus on the extremes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We ended up with 1 year worth of data…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Break show how many tweets there were..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31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Set </a:t>
            </a:r>
            <a:r>
              <a:rPr lang="en-US" u="sng" dirty="0" err="1"/>
              <a:t>Tweepy</a:t>
            </a:r>
            <a:r>
              <a:rPr lang="en-US" u="sng" dirty="0"/>
              <a:t> API Authentication, using </a:t>
            </a:r>
            <a:r>
              <a:rPr lang="en-US" u="sng" dirty="0" err="1"/>
              <a:t>api.user_timeline</a:t>
            </a:r>
            <a:r>
              <a:rPr lang="en-US" u="sng" dirty="0"/>
              <a:t> looped through 160 pages to maximum allowed limit of 3200 tweets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Declared empty lists to hold Tweet Texts, created date, number of retweets, number of likes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Created data-frame out of above lists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Created CSV file to hold keywords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For each keyword looped through extracted tweets to filter and formed new </a:t>
            </a:r>
            <a:r>
              <a:rPr lang="en-US" u="sng" dirty="0" err="1"/>
              <a:t>dataframe</a:t>
            </a:r>
            <a:endParaRPr lang="en-US" u="sng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Performed sentiment analysis on the filtered data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Used Alpha Vantage API for Stock indices Data. </a:t>
            </a:r>
          </a:p>
          <a:p>
            <a:r>
              <a:rPr lang="en-US" u="sng" dirty="0"/>
              <a:t>Used Yahoo Finance </a:t>
            </a:r>
            <a:r>
              <a:rPr lang="en-US" dirty="0"/>
              <a:t>for sector data (Telecom.</a:t>
            </a:r>
          </a:p>
          <a:p>
            <a:r>
              <a:rPr lang="en-US" dirty="0"/>
              <a:t>Nasdaq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PHLX Semiconductor (^SOX)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PHLX Oil Service Sector (^OSX)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PHLX Housing Sector (^HGX)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PHLX Utility Sector (^UTY)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Bank (^BANK)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Industrial (^INDS)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Insurance (^INSR)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HealthCare (^IXHC)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Telecommunications (^IXTC)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NASDAQ Biotechnology (^NBI)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1. Banking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2. Biotechnology Sector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3. Healthcare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4. Housing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5. Industrials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6. Insurance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7. Oil &amp; Gas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8. Semiconductor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9. Telecom Sector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#10. Utility Sector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61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Main criteria was compound score.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Rashim</a:t>
            </a:r>
            <a:r>
              <a:rPr lang="en-US"/>
              <a:t> will show different scenarios later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06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Remember to ask the question about sentiments again…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882 was the number of tweets when I ran this on 04/02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>
                <a:solidFill>
                  <a:schemeClr val="bg1"/>
                </a:solidFill>
              </a:rPr>
              <a:t>Can change based on keywords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1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/>
              <a:t>Do these sentiments have any impact on stock markets concerning these key terms?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/>
              <a:t>If present, how long do these impacts last?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72711-8367-594B-95EE-F5DCE62A87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5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09440" y="2410967"/>
            <a:ext cx="10587547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9441" y="5057853"/>
            <a:ext cx="10587308" cy="814427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FF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1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66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176495BC-6165-4D9E-84F1-1B380BD3A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408" y="3101618"/>
            <a:ext cx="1951712" cy="7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28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20" y="374900"/>
            <a:ext cx="10994760" cy="1221640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621" y="1800147"/>
            <a:ext cx="10994760" cy="4682949"/>
          </a:xfrm>
        </p:spPr>
        <p:txBody>
          <a:bodyPr/>
          <a:lstStyle>
            <a:lvl1pPr algn="l">
              <a:defRPr sz="3733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0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901" y="578507"/>
            <a:ext cx="8755087" cy="763525"/>
          </a:xfrm>
        </p:spPr>
        <p:txBody>
          <a:bodyPr>
            <a:normAutofit/>
          </a:bodyPr>
          <a:lstStyle>
            <a:lvl1pPr algn="l">
              <a:defRPr sz="48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901" y="1392934"/>
            <a:ext cx="8755087" cy="4681415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8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25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228" y="374901"/>
            <a:ext cx="10587545" cy="1018033"/>
          </a:xfrm>
        </p:spPr>
        <p:txBody>
          <a:bodyPr>
            <a:normAutofit/>
          </a:bodyPr>
          <a:lstStyle>
            <a:lvl1pPr algn="r">
              <a:defRPr sz="48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5839" y="2410967"/>
            <a:ext cx="5386917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5839" y="3050729"/>
            <a:ext cx="5386917" cy="285049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2410967"/>
            <a:ext cx="5389033" cy="639763"/>
          </a:xfrm>
        </p:spPr>
        <p:txBody>
          <a:bodyPr anchor="b"/>
          <a:lstStyle>
            <a:lvl1pPr marL="0" indent="0" algn="ctr">
              <a:buNone/>
              <a:defRPr sz="3200" b="1">
                <a:solidFill>
                  <a:schemeClr val="bg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3050729"/>
            <a:ext cx="5389033" cy="2850495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  <a:lvl2pPr algn="ctr">
              <a:defRPr sz="2667">
                <a:solidFill>
                  <a:schemeClr val="bg1"/>
                </a:solidFill>
              </a:defRPr>
            </a:lvl2pPr>
            <a:lvl3pPr algn="ctr">
              <a:defRPr sz="2400">
                <a:solidFill>
                  <a:schemeClr val="bg1"/>
                </a:solidFill>
              </a:defRPr>
            </a:lvl3pPr>
            <a:lvl4pPr algn="ctr">
              <a:defRPr sz="2133">
                <a:solidFill>
                  <a:schemeClr val="bg1"/>
                </a:solidFill>
              </a:defRPr>
            </a:lvl4pPr>
            <a:lvl5pPr algn="ctr">
              <a:defRPr sz="2133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4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09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2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93C4F-192F-4143-A32E-6DA1CD4DA8D0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5C1D8-490E-C64F-B82E-2D09A1475C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154FB-3404-4995-93A8-58289BE2A56B}"/>
              </a:ext>
            </a:extLst>
          </p:cNvPr>
          <p:cNvSpPr txBox="1"/>
          <p:nvPr/>
        </p:nvSpPr>
        <p:spPr>
          <a:xfrm>
            <a:off x="-12200" y="6951663"/>
            <a:ext cx="111861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867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41177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A59A-D698-3B44-9813-D327A8C2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903" y="475361"/>
            <a:ext cx="10972800" cy="11430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Social Media Influence on Stocks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3CE67-842F-B645-962D-6B0C52626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6" y="1695553"/>
            <a:ext cx="6035757" cy="4833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A013A8-EB40-5C42-BA01-380EA6A8E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932" y="1872280"/>
            <a:ext cx="5080000" cy="210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9A1915-DE6F-A14D-A712-8F4B55C7B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046" y="4234399"/>
            <a:ext cx="5791704" cy="17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7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23C9-A761-854A-83F0-185EB4E6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Filtered Tweets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574CA63-44B0-FA42-A2EE-87744A05F6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8490" b="9125"/>
          <a:stretch/>
        </p:blipFill>
        <p:spPr>
          <a:xfrm>
            <a:off x="2324100" y="1756520"/>
            <a:ext cx="6861463" cy="4542590"/>
          </a:xfrm>
        </p:spPr>
      </p:pic>
    </p:spTree>
    <p:extLst>
      <p:ext uri="{BB962C8B-B14F-4D97-AF65-F5344CB8AC3E}">
        <p14:creationId xmlns:p14="http://schemas.microsoft.com/office/powerpoint/2010/main" val="252659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43378D-4FB8-B34D-95D7-047E2F93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63" y="319477"/>
            <a:ext cx="11719792" cy="92744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Further Filtered Tweets – Based on Different Criterion to Get Different Data Sets for Comparison with Stock Market Analysis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8478D4-28BD-E940-BB33-75091121F87C}"/>
              </a:ext>
            </a:extLst>
          </p:cNvPr>
          <p:cNvSpPr txBox="1">
            <a:spLocks/>
          </p:cNvSpPr>
          <p:nvPr/>
        </p:nvSpPr>
        <p:spPr>
          <a:xfrm>
            <a:off x="69277" y="5749632"/>
            <a:ext cx="11984178" cy="7620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sz="4800" kern="12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>
                <a:solidFill>
                  <a:srgbClr val="C00000"/>
                </a:solidFill>
              </a:rPr>
              <a:t>The choice of the criteria impacts the filtered data set and analysis…… 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318E84-D82F-8B4B-A5A6-79CECBFEF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467020"/>
              </p:ext>
            </p:extLst>
          </p:nvPr>
        </p:nvGraphicFramePr>
        <p:xfrm>
          <a:off x="333662" y="1759532"/>
          <a:ext cx="11456556" cy="3574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6520">
                  <a:extLst>
                    <a:ext uri="{9D8B030D-6E8A-4147-A177-3AD203B41FA5}">
                      <a16:colId xmlns:a16="http://schemas.microsoft.com/office/drawing/2014/main" val="3735061636"/>
                    </a:ext>
                  </a:extLst>
                </a:gridCol>
                <a:gridCol w="8950036">
                  <a:extLst>
                    <a:ext uri="{9D8B030D-6E8A-4147-A177-3AD203B41FA5}">
                      <a16:colId xmlns:a16="http://schemas.microsoft.com/office/drawing/2014/main" val="3076603561"/>
                    </a:ext>
                  </a:extLst>
                </a:gridCol>
              </a:tblGrid>
              <a:tr h="59574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effectLst/>
                        </a:rPr>
                        <a:t>Criteria 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effectLst/>
                        </a:rPr>
                        <a:t>Extreme Compound Score &gt;= 0.5 and  &lt;= -0.5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50325079"/>
                  </a:ext>
                </a:extLst>
              </a:tr>
              <a:tr h="59574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effectLst/>
                        </a:rPr>
                        <a:t>Criteria 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>
                          <a:effectLst/>
                        </a:rPr>
                        <a:t>Negative Score &gt; 0.1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7991374"/>
                  </a:ext>
                </a:extLst>
              </a:tr>
              <a:tr h="59574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effectLst/>
                        </a:rPr>
                        <a:t>Criteria 3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effectLst/>
                        </a:rPr>
                        <a:t>Positive Score &gt; 0.1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15490570"/>
                  </a:ext>
                </a:extLst>
              </a:tr>
              <a:tr h="595745">
                <a:tc>
                  <a:txBody>
                    <a:bodyPr/>
                    <a:lstStyle/>
                    <a:p>
                      <a:pPr marL="0" marR="0" lvl="0" indent="0" algn="l" defTabSz="121917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u="none" strike="noStrike" dirty="0">
                          <a:effectLst/>
                        </a:rPr>
                        <a:t>Criteria 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Likes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5404745"/>
                  </a:ext>
                </a:extLst>
              </a:tr>
              <a:tr h="595745">
                <a:tc>
                  <a:txBody>
                    <a:bodyPr/>
                    <a:lstStyle/>
                    <a:p>
                      <a:pPr marL="0" marR="0" lvl="0" indent="0" algn="l" defTabSz="121917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u="none" strike="noStrike" dirty="0">
                          <a:effectLst/>
                        </a:rPr>
                        <a:t>Criteria 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Retweets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7905290"/>
                  </a:ext>
                </a:extLst>
              </a:tr>
              <a:tr h="59574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effectLst/>
                        </a:rPr>
                        <a:t>Criteria 6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u="none" strike="noStrike" dirty="0">
                          <a:effectLst/>
                        </a:rPr>
                        <a:t>Revised method of filtering tweets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88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31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43378D-4FB8-B34D-95D7-047E2F93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42383"/>
            <a:ext cx="10994760" cy="761181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Stock Market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B1D559-5E6B-B24E-B891-9375F0318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433550"/>
              </p:ext>
            </p:extLst>
          </p:nvPr>
        </p:nvGraphicFramePr>
        <p:xfrm>
          <a:off x="210703" y="942109"/>
          <a:ext cx="11759624" cy="55418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9879">
                  <a:extLst>
                    <a:ext uri="{9D8B030D-6E8A-4147-A177-3AD203B41FA5}">
                      <a16:colId xmlns:a16="http://schemas.microsoft.com/office/drawing/2014/main" val="401741403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8066210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3623874006"/>
                    </a:ext>
                  </a:extLst>
                </a:gridCol>
                <a:gridCol w="4793672">
                  <a:extLst>
                    <a:ext uri="{9D8B030D-6E8A-4147-A177-3AD203B41FA5}">
                      <a16:colId xmlns:a16="http://schemas.microsoft.com/office/drawing/2014/main" val="1096685895"/>
                    </a:ext>
                  </a:extLst>
                </a:gridCol>
              </a:tblGrid>
              <a:tr h="52966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sng" strike="noStrike">
                          <a:effectLst/>
                        </a:rPr>
                        <a:t>Stock Indices</a:t>
                      </a:r>
                      <a:endParaRPr lang="en-US" sz="2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sng" strike="noStrike">
                          <a:effectLst/>
                        </a:rPr>
                        <a:t>Sector Indices</a:t>
                      </a:r>
                      <a:endParaRPr lang="en-US" sz="2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sng" strike="noStrike">
                          <a:effectLst/>
                        </a:rPr>
                        <a:t>API / CSV Data</a:t>
                      </a:r>
                      <a:endParaRPr lang="en-US" sz="2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sng" strike="noStrike">
                          <a:effectLst/>
                        </a:rPr>
                        <a:t>Analysis</a:t>
                      </a:r>
                      <a:endParaRPr lang="en-US" sz="2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0129619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42376767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S&amp;P 500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# 1. Banking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Opening Price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% Same day change in price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825256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Nasdaq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# 2. Biotechnology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Closing Price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% One day / next day change in price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8871571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Dow Jones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# 3. Healthcare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% Two day change in price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3744823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# 4. Housing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78802717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# 5. Industrials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69946286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# 6. Insurance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128958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# 7. Oil &amp; Gas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4274603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# 8. Semiconductor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7305726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# 9. Telecom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915812"/>
                  </a:ext>
                </a:extLst>
              </a:tr>
              <a:tr h="4556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#10. Utility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641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444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43378D-4FB8-B34D-95D7-047E2F93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42383"/>
            <a:ext cx="10994760" cy="761181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Stock Market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20C63-3733-4646-9C60-E042D2E06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9" r="1257"/>
          <a:stretch/>
        </p:blipFill>
        <p:spPr>
          <a:xfrm>
            <a:off x="110836" y="1684485"/>
            <a:ext cx="1200866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8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E16C-4957-7D46-B2C3-0DBEB265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818"/>
            <a:ext cx="10972800" cy="792161"/>
          </a:xfrm>
        </p:spPr>
        <p:txBody>
          <a:bodyPr>
            <a:normAutofit/>
          </a:bodyPr>
          <a:lstStyle/>
          <a:p>
            <a:r>
              <a:rPr lang="en-US" sz="4000" u="sng">
                <a:solidFill>
                  <a:schemeClr val="bg1"/>
                </a:solidFill>
              </a:rPr>
              <a:t>Statistical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B906B-013B-244F-83C3-FFF74216E3EA}"/>
              </a:ext>
            </a:extLst>
          </p:cNvPr>
          <p:cNvSpPr txBox="1"/>
          <p:nvPr/>
        </p:nvSpPr>
        <p:spPr>
          <a:xfrm>
            <a:off x="152399" y="2087082"/>
            <a:ext cx="4530437" cy="415498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Set 1 - Compound Sentiment Score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Set 2 - Negative Sentiment Score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Set 3 - Positive Sentiment Score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Set 4 – Number of Likes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Set 5 – Number of Retweets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Set 6 – Revised Criteria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50A87-4039-E940-9D6B-9DD4802A9611}"/>
              </a:ext>
            </a:extLst>
          </p:cNvPr>
          <p:cNvSpPr txBox="1"/>
          <p:nvPr/>
        </p:nvSpPr>
        <p:spPr>
          <a:xfrm>
            <a:off x="8742231" y="2323143"/>
            <a:ext cx="3338940" cy="15696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Stock Index Performance</a:t>
            </a:r>
          </a:p>
          <a:p>
            <a:pPr marL="457200" indent="-457200">
              <a:buFontTx/>
              <a:buChar char="-"/>
            </a:pPr>
            <a:r>
              <a:rPr lang="en-US" sz="2400">
                <a:solidFill>
                  <a:schemeClr val="bg1"/>
                </a:solidFill>
              </a:rPr>
              <a:t>Same day change</a:t>
            </a:r>
          </a:p>
          <a:p>
            <a:pPr marL="457200" indent="-457200">
              <a:buFontTx/>
              <a:buChar char="-"/>
            </a:pPr>
            <a:r>
              <a:rPr lang="en-US" sz="2400">
                <a:solidFill>
                  <a:schemeClr val="bg1"/>
                </a:solidFill>
              </a:rPr>
              <a:t>Next day change</a:t>
            </a:r>
          </a:p>
          <a:p>
            <a:pPr marL="457200" indent="-457200">
              <a:buFontTx/>
              <a:buChar char="-"/>
            </a:pPr>
            <a:r>
              <a:rPr lang="en-US" sz="2400">
                <a:solidFill>
                  <a:schemeClr val="bg1"/>
                </a:solidFill>
              </a:rPr>
              <a:t>Two day change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2AEA6-32E5-1C49-9A00-3634E5EE6A03}"/>
              </a:ext>
            </a:extLst>
          </p:cNvPr>
          <p:cNvSpPr txBox="1"/>
          <p:nvPr/>
        </p:nvSpPr>
        <p:spPr>
          <a:xfrm>
            <a:off x="8707596" y="5075206"/>
            <a:ext cx="3373575" cy="120032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Sector Performance</a:t>
            </a:r>
          </a:p>
          <a:p>
            <a:pPr marL="457200" indent="-457200">
              <a:buFontTx/>
              <a:buChar char="-"/>
            </a:pPr>
            <a:r>
              <a:rPr lang="en-US" sz="2400">
                <a:solidFill>
                  <a:schemeClr val="bg1"/>
                </a:solidFill>
              </a:rPr>
              <a:t>Same day change</a:t>
            </a:r>
          </a:p>
          <a:p>
            <a:pPr marL="457200" indent="-457200">
              <a:buFontTx/>
              <a:buChar char="-"/>
            </a:pPr>
            <a:r>
              <a:rPr lang="en-US" sz="2400">
                <a:solidFill>
                  <a:schemeClr val="bg1"/>
                </a:solidFill>
              </a:rPr>
              <a:t>Next day 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5F02D-8537-FC44-BD51-3035CC9D1C97}"/>
              </a:ext>
            </a:extLst>
          </p:cNvPr>
          <p:cNvSpPr txBox="1"/>
          <p:nvPr/>
        </p:nvSpPr>
        <p:spPr>
          <a:xfrm>
            <a:off x="152399" y="1256461"/>
            <a:ext cx="4918365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Twitter Sentiment Analysis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854E34-671B-1349-BDC4-8CE9946B07A9}"/>
              </a:ext>
            </a:extLst>
          </p:cNvPr>
          <p:cNvSpPr txBox="1"/>
          <p:nvPr/>
        </p:nvSpPr>
        <p:spPr>
          <a:xfrm>
            <a:off x="7883239" y="1250182"/>
            <a:ext cx="4225637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Stock Market Analysis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567A26-33A3-9441-8805-926A4C2972F3}"/>
              </a:ext>
            </a:extLst>
          </p:cNvPr>
          <p:cNvCxnSpPr>
            <a:cxnSpLocks/>
          </p:cNvCxnSpPr>
          <p:nvPr/>
        </p:nvCxnSpPr>
        <p:spPr>
          <a:xfrm>
            <a:off x="4738254" y="2393996"/>
            <a:ext cx="3969342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ED16BC-0C1F-644F-8194-315F497FFC64}"/>
              </a:ext>
            </a:extLst>
          </p:cNvPr>
          <p:cNvCxnSpPr>
            <a:cxnSpLocks/>
          </p:cNvCxnSpPr>
          <p:nvPr/>
        </p:nvCxnSpPr>
        <p:spPr>
          <a:xfrm>
            <a:off x="4738254" y="5857646"/>
            <a:ext cx="3969342" cy="0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Diamond 30">
            <a:extLst>
              <a:ext uri="{FF2B5EF4-FFF2-40B4-BE49-F238E27FC236}">
                <a16:creationId xmlns:a16="http://schemas.microsoft.com/office/drawing/2014/main" id="{C009C45A-AB41-454B-976B-AE1F5C6C1DE2}"/>
              </a:ext>
            </a:extLst>
          </p:cNvPr>
          <p:cNvSpPr/>
          <p:nvPr/>
        </p:nvSpPr>
        <p:spPr>
          <a:xfrm>
            <a:off x="4779820" y="2567827"/>
            <a:ext cx="3983201" cy="3082001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rgbClr val="C00000"/>
                </a:solidFill>
              </a:rPr>
              <a:t>Correlation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0103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843378D-4FB8-B34D-95D7-047E2F93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42383"/>
            <a:ext cx="10994760" cy="761181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Statistical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25656-64AD-C641-B5AE-F3CA7B1F2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3" r="2164"/>
          <a:stretch/>
        </p:blipFill>
        <p:spPr>
          <a:xfrm>
            <a:off x="80814" y="1517647"/>
            <a:ext cx="5789561" cy="3496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766680-3A16-3041-A799-E010AEA31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" r="1945"/>
          <a:stretch/>
        </p:blipFill>
        <p:spPr>
          <a:xfrm>
            <a:off x="6072027" y="1517647"/>
            <a:ext cx="5997007" cy="34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89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027A-1470-B840-9AD9-73C3EBB9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2300689"/>
            <a:ext cx="10994760" cy="1221640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Our Findings</a:t>
            </a:r>
          </a:p>
        </p:txBody>
      </p:sp>
    </p:spTree>
    <p:extLst>
      <p:ext uri="{BB962C8B-B14F-4D97-AF65-F5344CB8AC3E}">
        <p14:creationId xmlns:p14="http://schemas.microsoft.com/office/powerpoint/2010/main" val="2482036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0" y="-23151"/>
            <a:ext cx="117763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>
                <a:solidFill>
                  <a:schemeClr val="bg1"/>
                </a:solidFill>
              </a:rPr>
              <a:t>1.Compound Sentiment Score vs. Stock Indices Performance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BDEC2-BE4E-5B4B-B0FE-82AC0C04F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0" y="734291"/>
            <a:ext cx="7591751" cy="585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AA4606-B3A2-DD44-A14D-95CE9CDCCA7A}"/>
              </a:ext>
            </a:extLst>
          </p:cNvPr>
          <p:cNvSpPr txBox="1"/>
          <p:nvPr/>
        </p:nvSpPr>
        <p:spPr>
          <a:xfrm>
            <a:off x="7919633" y="1912164"/>
            <a:ext cx="4107051" cy="35394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bars in </a:t>
            </a:r>
            <a:r>
              <a:rPr lang="en-US" sz="2800" b="1" dirty="0"/>
              <a:t>Green color </a:t>
            </a:r>
            <a:r>
              <a:rPr lang="en-US" sz="2800" dirty="0"/>
              <a:t>show the positive correlation between </a:t>
            </a:r>
            <a:r>
              <a:rPr lang="en-US" sz="2800" u="sng" dirty="0"/>
              <a:t>same day stock index performance</a:t>
            </a:r>
            <a:r>
              <a:rPr lang="en-US" sz="2800" dirty="0"/>
              <a:t> and compound sentiment score of Mr. Trump’s tweets. </a:t>
            </a:r>
          </a:p>
        </p:txBody>
      </p:sp>
    </p:spTree>
    <p:extLst>
      <p:ext uri="{BB962C8B-B14F-4D97-AF65-F5344CB8AC3E}">
        <p14:creationId xmlns:p14="http://schemas.microsoft.com/office/powerpoint/2010/main" val="321406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11571" y="11572"/>
            <a:ext cx="10567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>
                <a:solidFill>
                  <a:schemeClr val="bg1"/>
                </a:solidFill>
              </a:rPr>
              <a:t>2. Compound Sentiment Score vs. Sector Performance</a:t>
            </a:r>
            <a:r>
              <a:rPr lang="en-US"/>
              <a:t>&lt;= -.5)]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F8958-E303-2046-99DB-301DC727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" y="714895"/>
            <a:ext cx="7574441" cy="585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8144D1-93D5-414A-BD1F-43AF2D8AE925}"/>
              </a:ext>
            </a:extLst>
          </p:cNvPr>
          <p:cNvSpPr txBox="1"/>
          <p:nvPr/>
        </p:nvSpPr>
        <p:spPr>
          <a:xfrm>
            <a:off x="7935131" y="734294"/>
            <a:ext cx="4107051" cy="61247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 bars in </a:t>
            </a:r>
            <a:r>
              <a:rPr lang="en-US" sz="2800" b="1"/>
              <a:t>Green color </a:t>
            </a:r>
            <a:r>
              <a:rPr lang="en-US" sz="2800"/>
              <a:t>show the positive correlation between same day sector performance and compound sentiment score of Mr. Trump’s tweets.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found positive correlation for </a:t>
            </a:r>
            <a:r>
              <a:rPr lang="en-US" sz="2800" u="sng"/>
              <a:t>Biotech, Healthcare, Industrials, Insurance and Utility sectors</a:t>
            </a:r>
            <a:r>
              <a:rPr lang="en-US" sz="2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6428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11571" y="11572"/>
            <a:ext cx="114045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>
                <a:solidFill>
                  <a:schemeClr val="bg1"/>
                </a:solidFill>
              </a:rPr>
              <a:t>2.1- Based on Compound Sentiment Score vs. Sector Performance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B16B6-659F-9345-968C-75BF48B8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" y="728746"/>
            <a:ext cx="7601590" cy="5852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ABED8-B6BE-C943-BBDA-44AD7110E095}"/>
              </a:ext>
            </a:extLst>
          </p:cNvPr>
          <p:cNvSpPr txBox="1"/>
          <p:nvPr/>
        </p:nvSpPr>
        <p:spPr>
          <a:xfrm>
            <a:off x="7919633" y="1912164"/>
            <a:ext cx="4107051" cy="267765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found no positive correlation between one day sector performance and Mr. Trump’s Tweets for most sectors. </a:t>
            </a:r>
          </a:p>
        </p:txBody>
      </p:sp>
    </p:spTree>
    <p:extLst>
      <p:ext uri="{BB962C8B-B14F-4D97-AF65-F5344CB8AC3E}">
        <p14:creationId xmlns:p14="http://schemas.microsoft.com/office/powerpoint/2010/main" val="443460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D5C7-E15A-2247-8F85-414F6D80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Trump’s Tweets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2EC07B-D7A7-8544-92FE-241711AC4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488" y="2590798"/>
            <a:ext cx="10995025" cy="3101978"/>
          </a:xfrm>
        </p:spPr>
      </p:pic>
    </p:spTree>
    <p:extLst>
      <p:ext uri="{BB962C8B-B14F-4D97-AF65-F5344CB8AC3E}">
        <p14:creationId xmlns:p14="http://schemas.microsoft.com/office/powerpoint/2010/main" val="80005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0" y="83390"/>
            <a:ext cx="1189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>
                <a:solidFill>
                  <a:schemeClr val="bg1"/>
                </a:solidFill>
              </a:rPr>
              <a:t>3. Negative Sentiment Score vs. Stock Indices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BAD589-6B39-4E44-9B99-AC5296F8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042"/>
            <a:ext cx="7702612" cy="585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9B5AD-56D6-6848-A377-6D376082B3B7}"/>
              </a:ext>
            </a:extLst>
          </p:cNvPr>
          <p:cNvSpPr txBox="1"/>
          <p:nvPr/>
        </p:nvSpPr>
        <p:spPr>
          <a:xfrm>
            <a:off x="7919633" y="1912164"/>
            <a:ext cx="4107051" cy="39703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 bars in </a:t>
            </a:r>
            <a:r>
              <a:rPr lang="en-US" sz="2800" b="1"/>
              <a:t>Green color </a:t>
            </a:r>
            <a:r>
              <a:rPr lang="en-US" sz="2800"/>
              <a:t>show the positive correlation between </a:t>
            </a:r>
            <a:r>
              <a:rPr lang="en-US" sz="2800" u="sng"/>
              <a:t>next day and two day stock index performance </a:t>
            </a:r>
            <a:r>
              <a:rPr lang="en-US" sz="2800"/>
              <a:t>and negative sentiment score of Mr. Trump’s tweets. </a:t>
            </a:r>
          </a:p>
        </p:txBody>
      </p:sp>
    </p:spTree>
    <p:extLst>
      <p:ext uri="{BB962C8B-B14F-4D97-AF65-F5344CB8AC3E}">
        <p14:creationId xmlns:p14="http://schemas.microsoft.com/office/powerpoint/2010/main" val="3837409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138896" y="104172"/>
            <a:ext cx="1189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>
                <a:solidFill>
                  <a:schemeClr val="bg1"/>
                </a:solidFill>
              </a:rPr>
              <a:t>4. Based on Negative Sentiment Score vs. Sector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6A252-552D-354B-BD91-F551D880A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" y="778623"/>
            <a:ext cx="7691671" cy="585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1DF6CE-EDA0-6848-8BE5-426F2DD06CCD}"/>
              </a:ext>
            </a:extLst>
          </p:cNvPr>
          <p:cNvSpPr txBox="1"/>
          <p:nvPr/>
        </p:nvSpPr>
        <p:spPr>
          <a:xfrm>
            <a:off x="7935131" y="734294"/>
            <a:ext cx="4107051" cy="569386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 bars in </a:t>
            </a:r>
            <a:r>
              <a:rPr lang="en-US" sz="2800" b="1"/>
              <a:t>Green color </a:t>
            </a:r>
            <a:r>
              <a:rPr lang="en-US" sz="2800"/>
              <a:t>show the positive correlation between same day sector performance and negative sentiment score of Mr. Trump’s tweets.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found positive correlation for </a:t>
            </a:r>
            <a:r>
              <a:rPr lang="en-US" sz="2800" u="sng"/>
              <a:t>Oil &amp;Gas, Semiconductors and Utility sectors</a:t>
            </a:r>
            <a:r>
              <a:rPr lang="en-US" sz="2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394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138896" y="104172"/>
            <a:ext cx="1189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>
                <a:solidFill>
                  <a:schemeClr val="bg1"/>
                </a:solidFill>
              </a:rPr>
              <a:t>4.1 Based on Negative Sentiment Score and Sector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CC97C-F667-D84B-8EAF-C263CF311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8" y="920693"/>
            <a:ext cx="7615565" cy="5760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B9379-A7A3-8F48-BD7B-82EEF743CD3A}"/>
              </a:ext>
            </a:extLst>
          </p:cNvPr>
          <p:cNvSpPr txBox="1"/>
          <p:nvPr/>
        </p:nvSpPr>
        <p:spPr>
          <a:xfrm>
            <a:off x="7919633" y="1912164"/>
            <a:ext cx="4107051" cy="267765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found </a:t>
            </a:r>
            <a:r>
              <a:rPr lang="en-US" sz="2800" u="sng"/>
              <a:t>positive correlation between one day sector performance</a:t>
            </a:r>
            <a:r>
              <a:rPr lang="en-US" sz="2800"/>
              <a:t> and Mr. Trump’s Tweets for most sectors. </a:t>
            </a:r>
          </a:p>
        </p:txBody>
      </p:sp>
    </p:spTree>
    <p:extLst>
      <p:ext uri="{BB962C8B-B14F-4D97-AF65-F5344CB8AC3E}">
        <p14:creationId xmlns:p14="http://schemas.microsoft.com/office/powerpoint/2010/main" val="3305003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138896" y="104172"/>
            <a:ext cx="1189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>
                <a:solidFill>
                  <a:schemeClr val="bg1"/>
                </a:solidFill>
              </a:rPr>
              <a:t>5. Based on Positive Sentiment Score vs. Stock Indices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00DF0-C5A7-F742-86DD-41CB6857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" y="802750"/>
            <a:ext cx="7626629" cy="585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8837E-9230-7646-AECA-0D03500B5CC0}"/>
              </a:ext>
            </a:extLst>
          </p:cNvPr>
          <p:cNvSpPr txBox="1"/>
          <p:nvPr/>
        </p:nvSpPr>
        <p:spPr>
          <a:xfrm>
            <a:off x="7919633" y="1912164"/>
            <a:ext cx="4107051" cy="35394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 bars in </a:t>
            </a:r>
            <a:r>
              <a:rPr lang="en-US" sz="2800" b="1"/>
              <a:t>Green color </a:t>
            </a:r>
            <a:r>
              <a:rPr lang="en-US" sz="2800"/>
              <a:t>show the positive correlation between </a:t>
            </a:r>
            <a:r>
              <a:rPr lang="en-US" sz="2800" u="sng"/>
              <a:t>same day stock index performance</a:t>
            </a:r>
            <a:r>
              <a:rPr lang="en-US" sz="2800"/>
              <a:t> and positive sentiment score of Mr. Trump’s tweets. </a:t>
            </a:r>
          </a:p>
        </p:txBody>
      </p:sp>
    </p:spTree>
    <p:extLst>
      <p:ext uri="{BB962C8B-B14F-4D97-AF65-F5344CB8AC3E}">
        <p14:creationId xmlns:p14="http://schemas.microsoft.com/office/powerpoint/2010/main" val="361329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138896" y="104172"/>
            <a:ext cx="1189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>
                <a:solidFill>
                  <a:schemeClr val="bg1"/>
                </a:solidFill>
              </a:rPr>
              <a:t>6. Based on Positive Sentiment Score vs. Sector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DE116-58F8-E34B-BAE9-B6E561B7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" y="773366"/>
            <a:ext cx="7697356" cy="585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976F4-F9BE-4E47-AD15-C6AC7AD57474}"/>
              </a:ext>
            </a:extLst>
          </p:cNvPr>
          <p:cNvSpPr txBox="1"/>
          <p:nvPr/>
        </p:nvSpPr>
        <p:spPr>
          <a:xfrm>
            <a:off x="7935131" y="734294"/>
            <a:ext cx="4107051" cy="61247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 bars in </a:t>
            </a:r>
            <a:r>
              <a:rPr lang="en-US" sz="2800" b="1"/>
              <a:t>Green color </a:t>
            </a:r>
            <a:r>
              <a:rPr lang="en-US" sz="2800"/>
              <a:t>show the positive correlation between same day sector performance and positive sentiment score of Mr. Trump’s tweets.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found positive correlation for </a:t>
            </a:r>
            <a:r>
              <a:rPr lang="en-US" sz="2800" u="sng"/>
              <a:t>Banking, Biotech, Healthcare, Insurance, Telecom and Utility sectors</a:t>
            </a:r>
            <a:r>
              <a:rPr lang="en-US" sz="2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918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138896" y="104172"/>
            <a:ext cx="1189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>
                <a:solidFill>
                  <a:schemeClr val="bg1"/>
                </a:solidFill>
              </a:rPr>
              <a:t>6.1 Based on Positive Sentiment Score vs. Sector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7765C-5668-8842-B0A4-D0F7B4B47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0" y="866092"/>
            <a:ext cx="7542113" cy="5760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1C6CA-8BA3-C34B-8308-D709BB167E01}"/>
              </a:ext>
            </a:extLst>
          </p:cNvPr>
          <p:cNvSpPr txBox="1"/>
          <p:nvPr/>
        </p:nvSpPr>
        <p:spPr>
          <a:xfrm>
            <a:off x="7919633" y="1912164"/>
            <a:ext cx="4107051" cy="267765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found no positive correlation between one day sector performance and Mr. Trump’s Tweets for most sectors. </a:t>
            </a:r>
          </a:p>
        </p:txBody>
      </p:sp>
    </p:spTree>
    <p:extLst>
      <p:ext uri="{BB962C8B-B14F-4D97-AF65-F5344CB8AC3E}">
        <p14:creationId xmlns:p14="http://schemas.microsoft.com/office/powerpoint/2010/main" val="132386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0" y="46296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>
                <a:solidFill>
                  <a:schemeClr val="bg1"/>
                </a:solidFill>
              </a:rPr>
              <a:t>7. Based on Revised Compound Score vs. Stock Indices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6FFCB-7EC5-0E45-8774-7CB3E887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5359"/>
            <a:ext cx="7691671" cy="5852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829453-D024-C642-81C1-1A8852016A5A}"/>
              </a:ext>
            </a:extLst>
          </p:cNvPr>
          <p:cNvSpPr txBox="1"/>
          <p:nvPr/>
        </p:nvSpPr>
        <p:spPr>
          <a:xfrm>
            <a:off x="7919633" y="889275"/>
            <a:ext cx="4107051" cy="569386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 bars in </a:t>
            </a:r>
            <a:r>
              <a:rPr lang="en-US" sz="2800" b="1"/>
              <a:t>Green color </a:t>
            </a:r>
            <a:r>
              <a:rPr lang="en-US" sz="2800"/>
              <a:t>show the positive correlation between </a:t>
            </a:r>
            <a:r>
              <a:rPr lang="en-US" sz="2800" u="sng"/>
              <a:t>same day stock index performance</a:t>
            </a:r>
            <a:r>
              <a:rPr lang="en-US" sz="2800"/>
              <a:t> and compound sentiment score of Mr. Trump’s tweets.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also noticed higher correlation scores compared to our initial compound score analysis findings.</a:t>
            </a:r>
          </a:p>
        </p:txBody>
      </p:sp>
    </p:spTree>
    <p:extLst>
      <p:ext uri="{BB962C8B-B14F-4D97-AF65-F5344CB8AC3E}">
        <p14:creationId xmlns:p14="http://schemas.microsoft.com/office/powerpoint/2010/main" val="2997767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0" y="87859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>
                <a:solidFill>
                  <a:schemeClr val="bg1"/>
                </a:solidFill>
              </a:rPr>
              <a:t>8. Revised Compound Score vs. Sector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6B5EA-1E98-164D-989A-262200384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361"/>
            <a:ext cx="7697839" cy="585216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BCB7F4-C9B0-E541-AFE6-92995357C07F}"/>
              </a:ext>
            </a:extLst>
          </p:cNvPr>
          <p:cNvSpPr txBox="1"/>
          <p:nvPr/>
        </p:nvSpPr>
        <p:spPr>
          <a:xfrm>
            <a:off x="7935131" y="734294"/>
            <a:ext cx="4107051" cy="61247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 bars in </a:t>
            </a:r>
            <a:r>
              <a:rPr lang="en-US" sz="2800" b="1"/>
              <a:t>Green color </a:t>
            </a:r>
            <a:r>
              <a:rPr lang="en-US" sz="2800"/>
              <a:t>show the positive correlation between same day sector performance and compound sentiment score of Mr. Trump’s tweets.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also noticed higher correlation scores compared to our initial compound score analysis findings.</a:t>
            </a:r>
          </a:p>
        </p:txBody>
      </p:sp>
    </p:spTree>
    <p:extLst>
      <p:ext uri="{BB962C8B-B14F-4D97-AF65-F5344CB8AC3E}">
        <p14:creationId xmlns:p14="http://schemas.microsoft.com/office/powerpoint/2010/main" val="1770438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027A-1470-B840-9AD9-73C3EBB9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2300689"/>
            <a:ext cx="10994760" cy="1221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about Likes and Retweets?</a:t>
            </a:r>
          </a:p>
        </p:txBody>
      </p:sp>
    </p:spTree>
    <p:extLst>
      <p:ext uri="{BB962C8B-B14F-4D97-AF65-F5344CB8AC3E}">
        <p14:creationId xmlns:p14="http://schemas.microsoft.com/office/powerpoint/2010/main" val="4206002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E5A6-C0EE-4844-B3B6-61BFADE3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947986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Correlation Based on Likes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AF1727-ECD3-A241-83C2-18EC19AE5D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8089" y="1126053"/>
            <a:ext cx="7190529" cy="290533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CC3E7F-D57F-B246-A2C0-A66258CD26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089" y="4119937"/>
            <a:ext cx="7190529" cy="270230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689EF-CB96-544D-B726-C5F6C9AF3C93}"/>
              </a:ext>
            </a:extLst>
          </p:cNvPr>
          <p:cNvSpPr txBox="1"/>
          <p:nvPr/>
        </p:nvSpPr>
        <p:spPr>
          <a:xfrm>
            <a:off x="7960730" y="1294665"/>
            <a:ext cx="4107051" cy="31085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bars in </a:t>
            </a:r>
            <a:r>
              <a:rPr lang="en-US" sz="2800" b="1" dirty="0"/>
              <a:t>Green color </a:t>
            </a:r>
            <a:r>
              <a:rPr lang="en-US" sz="2800" dirty="0"/>
              <a:t>show the positive correlation between </a:t>
            </a:r>
            <a:r>
              <a:rPr lang="en-US" sz="2800" u="sng" dirty="0"/>
              <a:t>same day stock index performance</a:t>
            </a:r>
            <a:r>
              <a:rPr lang="en-US" sz="2800" dirty="0"/>
              <a:t> and # of Likes from Mr. Trump’s tweets. </a:t>
            </a:r>
          </a:p>
        </p:txBody>
      </p:sp>
    </p:spTree>
    <p:extLst>
      <p:ext uri="{BB962C8B-B14F-4D97-AF65-F5344CB8AC3E}">
        <p14:creationId xmlns:p14="http://schemas.microsoft.com/office/powerpoint/2010/main" val="426913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027A-1470-B840-9AD9-73C3EBB9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2300689"/>
            <a:ext cx="10994760" cy="1221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Questions We Wanted to Answer</a:t>
            </a:r>
          </a:p>
        </p:txBody>
      </p:sp>
    </p:spTree>
    <p:extLst>
      <p:ext uri="{BB962C8B-B14F-4D97-AF65-F5344CB8AC3E}">
        <p14:creationId xmlns:p14="http://schemas.microsoft.com/office/powerpoint/2010/main" val="3781215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E5A6-C0EE-4844-B3B6-61BFADE3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876067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Correlation Based on #Retweets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66AB1E5-3933-DC45-9360-51EA4B8AE7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3290" y="4047765"/>
            <a:ext cx="7179508" cy="277503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7AEA3BE-BC37-2E47-B15E-04443CB473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3290" y="1105942"/>
            <a:ext cx="7179508" cy="289070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FA4D8-B707-B345-A2E4-BEEBE3B43A45}"/>
              </a:ext>
            </a:extLst>
          </p:cNvPr>
          <p:cNvSpPr txBox="1"/>
          <p:nvPr/>
        </p:nvSpPr>
        <p:spPr>
          <a:xfrm>
            <a:off x="7961659" y="1105942"/>
            <a:ext cx="4107051" cy="310854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bars in </a:t>
            </a:r>
            <a:r>
              <a:rPr lang="en-US" sz="2800" b="1" dirty="0"/>
              <a:t>Green color </a:t>
            </a:r>
            <a:r>
              <a:rPr lang="en-US" sz="2800" dirty="0"/>
              <a:t>show the positive correlation between </a:t>
            </a:r>
            <a:r>
              <a:rPr lang="en-US" sz="2800" u="sng" dirty="0"/>
              <a:t>same day stock index performance</a:t>
            </a:r>
            <a:r>
              <a:rPr lang="en-US" sz="2800" dirty="0"/>
              <a:t> and # of Retweets from Mr. Trump. </a:t>
            </a:r>
          </a:p>
        </p:txBody>
      </p:sp>
    </p:spTree>
    <p:extLst>
      <p:ext uri="{BB962C8B-B14F-4D97-AF65-F5344CB8AC3E}">
        <p14:creationId xmlns:p14="http://schemas.microsoft.com/office/powerpoint/2010/main" val="1183358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027A-1470-B840-9AD9-73C3EBB9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2300689"/>
            <a:ext cx="10994760" cy="1221640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Our Other Interesting Findings</a:t>
            </a:r>
          </a:p>
        </p:txBody>
      </p:sp>
    </p:spTree>
    <p:extLst>
      <p:ext uri="{BB962C8B-B14F-4D97-AF65-F5344CB8AC3E}">
        <p14:creationId xmlns:p14="http://schemas.microsoft.com/office/powerpoint/2010/main" val="186749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969818" y="87859"/>
            <a:ext cx="9892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solidFill>
                  <a:schemeClr val="bg1"/>
                </a:solidFill>
              </a:rPr>
              <a:t>9. Negative Sentiment Score vs. Stock Index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C27C64-17FF-2B45-8459-FA713B4CC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2" t="9360" r="9020" b="16158"/>
          <a:stretch/>
        </p:blipFill>
        <p:spPr>
          <a:xfrm>
            <a:off x="2231758" y="641857"/>
            <a:ext cx="7284201" cy="612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51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EB221F-7C84-784B-AE38-C9741C228825}"/>
              </a:ext>
            </a:extLst>
          </p:cNvPr>
          <p:cNvSpPr txBox="1"/>
          <p:nvPr/>
        </p:nvSpPr>
        <p:spPr>
          <a:xfrm>
            <a:off x="983674" y="87859"/>
            <a:ext cx="98186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solidFill>
                  <a:schemeClr val="bg1"/>
                </a:solidFill>
              </a:rPr>
              <a:t>10. Negative Sentiment Score vs. Stock Index Performance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B9E53-1035-604E-80AF-5C3810A70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15" t="5286" r="4534" b="6238"/>
          <a:stretch/>
        </p:blipFill>
        <p:spPr>
          <a:xfrm>
            <a:off x="139482" y="898902"/>
            <a:ext cx="11936467" cy="571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4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E038-D673-2744-A83B-5733A6898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Largest Gains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44F89-2EB0-044D-86F5-AFF9AF441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8300" y="2326331"/>
            <a:ext cx="5386917" cy="639763"/>
          </a:xfrm>
        </p:spPr>
        <p:txBody>
          <a:bodyPr/>
          <a:lstStyle/>
          <a:p>
            <a:r>
              <a:rPr lang="en-US"/>
              <a:t>Same 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BB388-2BB4-AA40-9938-633649D73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-1189382" y="5666680"/>
            <a:ext cx="5389033" cy="639763"/>
          </a:xfrm>
        </p:spPr>
        <p:txBody>
          <a:bodyPr/>
          <a:lstStyle/>
          <a:p>
            <a:r>
              <a:rPr lang="en-US"/>
              <a:t>Two Day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490921E-0CCC-1D4A-ACAB-10F66C7A9AA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86636" y="4952892"/>
            <a:ext cx="8339711" cy="179139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51057BB-2CE5-E54F-9573-EBDD21C192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732" y="2023368"/>
            <a:ext cx="8385708" cy="1912528"/>
          </a:xfrm>
        </p:spPr>
      </p:pic>
    </p:spTree>
    <p:extLst>
      <p:ext uri="{BB962C8B-B14F-4D97-AF65-F5344CB8AC3E}">
        <p14:creationId xmlns:p14="http://schemas.microsoft.com/office/powerpoint/2010/main" val="870926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0E4BD06-505E-7E42-9F1B-5A3C3FC8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Largest Gains Tweets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F36A1A-DDC8-7D46-BE15-1ACE64906AA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77500" lnSpcReduction="20000"/>
          </a:bodyPr>
          <a:lstStyle/>
          <a:p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Sep 15, 2017 06:20:08 AM </a:t>
            </a:r>
            <a:r>
              <a:rPr lang="en-US">
                <a:latin typeface="Calibri" panose="020F0502020204030204" pitchFamily="34" charset="0"/>
              </a:rPr>
              <a:t>ESPN is paying a really big price for its politics (and bad programming). People are dumping it in RECORD numbers. Apologize for untruth! </a:t>
            </a:r>
            <a:r>
              <a:rPr lang="en-US">
                <a:solidFill>
                  <a:srgbClr val="92D050"/>
                </a:solidFill>
                <a:latin typeface="Calibri" panose="020F0502020204030204" pitchFamily="34" charset="0"/>
              </a:rPr>
              <a:t>(+3.34% NASDAQ same day)	</a:t>
            </a:r>
          </a:p>
          <a:p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Sep 15, 2017 05:54:14 AM </a:t>
            </a:r>
            <a:r>
              <a:rPr lang="en-US">
                <a:latin typeface="Calibri" panose="020F0502020204030204" pitchFamily="34" charset="0"/>
              </a:rPr>
              <a:t>The travel ban into the United States should be far larger, tougher and more specific-but stupidly, that would not be politically correct! </a:t>
            </a:r>
            <a:r>
              <a:rPr lang="en-US" sz="3700">
                <a:solidFill>
                  <a:srgbClr val="92D050"/>
                </a:solidFill>
                <a:latin typeface="Calibri" panose="020F0502020204030204" pitchFamily="34" charset="0"/>
              </a:rPr>
              <a:t>(+3.34% NASDAQ same Day) </a:t>
            </a:r>
            <a:r>
              <a:rPr lang="en-US">
                <a:latin typeface="Calibri" panose="020F0502020204030204" pitchFamily="34" charset="0"/>
              </a:rPr>
              <a:t>	</a:t>
            </a:r>
          </a:p>
          <a:p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Jun 29, 2017 08:44:01 PM </a:t>
            </a:r>
            <a:r>
              <a:rPr lang="en-US">
                <a:latin typeface="Calibri" panose="020F0502020204030204" pitchFamily="34" charset="0"/>
              </a:rPr>
              <a:t>Just finished a very good meeting with the President of South Korea. Many subjects discussed including North Korea and new trade deal! </a:t>
            </a:r>
            <a:r>
              <a:rPr lang="en-US" sz="3700">
                <a:solidFill>
                  <a:srgbClr val="92D050"/>
                </a:solidFill>
                <a:latin typeface="Calibri" panose="020F0502020204030204" pitchFamily="34" charset="0"/>
              </a:rPr>
              <a:t>(+11.6% NASDAQ Two Day)</a:t>
            </a:r>
            <a:r>
              <a:rPr lang="en-US">
                <a:latin typeface="Calibri" panose="020F0502020204030204" pitchFamily="34" charset="0"/>
              </a:rPr>
              <a:t>	</a:t>
            </a:r>
          </a:p>
          <a:p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Jun 29, 2017 06:09:01 PM </a:t>
            </a:r>
            <a:r>
              <a:rPr lang="en-US">
                <a:latin typeface="Calibri" panose="020F0502020204030204" pitchFamily="34" charset="0"/>
              </a:rPr>
              <a:t>When it comes to the future of America’s energy needs, we will FIND IT, we will DREAM IT, and we will BUILD IT.…</a:t>
            </a:r>
            <a:r>
              <a:rPr lang="en-US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3700">
                <a:solidFill>
                  <a:srgbClr val="92D050"/>
                </a:solidFill>
                <a:latin typeface="Calibri" panose="020F0502020204030204" pitchFamily="34" charset="0"/>
              </a:rPr>
              <a:t>(+11.6% NASDAQ Two Day)</a:t>
            </a:r>
          </a:p>
        </p:txBody>
      </p:sp>
    </p:spTree>
    <p:extLst>
      <p:ext uri="{BB962C8B-B14F-4D97-AF65-F5344CB8AC3E}">
        <p14:creationId xmlns:p14="http://schemas.microsoft.com/office/powerpoint/2010/main" val="68579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A86C2-CFEC-484D-B323-96206839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Largest Losses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2695E-933E-A34B-8A1C-9751397B1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45148" y="2412220"/>
            <a:ext cx="5386917" cy="639763"/>
          </a:xfrm>
        </p:spPr>
        <p:txBody>
          <a:bodyPr/>
          <a:lstStyle/>
          <a:p>
            <a:r>
              <a:rPr lang="en-US"/>
              <a:t>Same Day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F24749-460A-864D-9F5B-22E9B55504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9047" y="2095655"/>
            <a:ext cx="8563369" cy="190981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1D9E3-FE07-1840-9443-3A5BD9012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-1283505" y="5543921"/>
            <a:ext cx="5389033" cy="639763"/>
          </a:xfrm>
        </p:spPr>
        <p:txBody>
          <a:bodyPr/>
          <a:lstStyle/>
          <a:p>
            <a:r>
              <a:rPr lang="en-US"/>
              <a:t>Two Day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01E86EE-FA0F-AB44-AB90-787F4DA71B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2826404" y="4792830"/>
            <a:ext cx="8563369" cy="1869611"/>
          </a:xfrm>
        </p:spPr>
      </p:pic>
    </p:spTree>
    <p:extLst>
      <p:ext uri="{BB962C8B-B14F-4D97-AF65-F5344CB8AC3E}">
        <p14:creationId xmlns:p14="http://schemas.microsoft.com/office/powerpoint/2010/main" val="1213134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0E4BD06-505E-7E42-9F1B-5A3C3FC8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Largest Losses Tweets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F36A1A-DDC8-7D46-BE15-1ACE64906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0" y="1644283"/>
            <a:ext cx="10994760" cy="5213717"/>
          </a:xfrm>
          <a:solidFill>
            <a:schemeClr val="tx1"/>
          </a:solidFill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600">
                <a:solidFill>
                  <a:srgbClr val="FF0000"/>
                </a:solidFill>
              </a:rPr>
              <a:t>Jul 14, 2017 08:47:19 AM</a:t>
            </a:r>
            <a:r>
              <a:rPr lang="en-US" sz="2600"/>
              <a:t> Great conversations with President @EmmanuelMacron and his representatives on trade, military and security. </a:t>
            </a:r>
            <a:r>
              <a:rPr lang="en-US" sz="2600">
                <a:solidFill>
                  <a:srgbClr val="FFC000"/>
                </a:solidFill>
              </a:rPr>
              <a:t>(-2% Dow Jones)</a:t>
            </a:r>
          </a:p>
          <a:p>
            <a:pPr>
              <a:spcBef>
                <a:spcPts val="0"/>
              </a:spcBef>
            </a:pPr>
            <a:r>
              <a:rPr lang="en-US" sz="2600">
                <a:solidFill>
                  <a:srgbClr val="FF0000"/>
                </a:solidFill>
              </a:rPr>
              <a:t>Aug 30, 2017 08:42:20 AM </a:t>
            </a:r>
            <a:r>
              <a:rPr lang="en-US" sz="2600"/>
              <a:t>Will be leaving for Missouri soon for a speech on tax cuts and tax reform - so badly needed!</a:t>
            </a:r>
            <a:r>
              <a:rPr lang="en-US" sz="2600">
                <a:solidFill>
                  <a:srgbClr val="FFC000"/>
                </a:solidFill>
              </a:rPr>
              <a:t> (-4.21% Dow Jones)</a:t>
            </a:r>
            <a:endParaRPr lang="en-US" sz="2600"/>
          </a:p>
          <a:p>
            <a:pPr>
              <a:spcBef>
                <a:spcPts val="0"/>
              </a:spcBef>
            </a:pPr>
            <a:r>
              <a:rPr lang="en-US" sz="2600">
                <a:solidFill>
                  <a:srgbClr val="FF0000"/>
                </a:solidFill>
              </a:rPr>
              <a:t>Jun 22, 2018 07:34:33 PM </a:t>
            </a:r>
            <a:r>
              <a:rPr lang="en-US" sz="2600"/>
              <a:t>Based on the Tariffs and Trade Barriers long placed on the U.S. &amp; its great companies and workers by the European Union, if these Tariffs and Barriers are not soon broken down and removed, we will be placing a 20% Tariff on all of their cars coming into the U.S. Build them here! </a:t>
            </a:r>
            <a:r>
              <a:rPr lang="en-US" sz="2600">
                <a:solidFill>
                  <a:srgbClr val="FFC000"/>
                </a:solidFill>
              </a:rPr>
              <a:t>(-2.76% Dow Jones)</a:t>
            </a:r>
          </a:p>
          <a:p>
            <a:pPr>
              <a:spcBef>
                <a:spcPts val="0"/>
              </a:spcBef>
            </a:pPr>
            <a:r>
              <a:rPr lang="en-US" sz="2600">
                <a:solidFill>
                  <a:srgbClr val="FF0000"/>
                </a:solidFill>
              </a:rPr>
              <a:t>Jun 22, 2018 09:10:07 AM</a:t>
            </a:r>
            <a:r>
              <a:rPr lang="en-US"/>
              <a:t> </a:t>
            </a:r>
            <a:r>
              <a:rPr lang="en-US" sz="2600"/>
              <a:t>Hope OPEC will increase output substantially. Need to keep prices down!</a:t>
            </a:r>
            <a:r>
              <a:rPr lang="en-US" sz="2600">
                <a:solidFill>
                  <a:srgbClr val="FFC000"/>
                </a:solidFill>
              </a:rPr>
              <a:t> (-2.76% Dow Jones)</a:t>
            </a:r>
          </a:p>
          <a:p>
            <a:pPr>
              <a:spcBef>
                <a:spcPts val="0"/>
              </a:spcBef>
            </a:pPr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877036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A6C5-09B9-894B-8BC9-984555041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2162139"/>
            <a:ext cx="10994760" cy="1221640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08722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7DDF3-CE9A-2F4B-BBFF-945585E9A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" b="2353"/>
          <a:stretch/>
        </p:blipFill>
        <p:spPr>
          <a:xfrm>
            <a:off x="0" y="1672936"/>
            <a:ext cx="6474583" cy="51850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7D118F0-6BCA-E347-BBD0-C67C2556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3359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BF595-4F5B-7F40-93CE-A45CFBC90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" y="374901"/>
            <a:ext cx="10994760" cy="6108196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What are the sentiments of Trump’s tweets regarding a certain key terms?</a:t>
            </a:r>
          </a:p>
          <a:p>
            <a:pPr lvl="0"/>
            <a:r>
              <a:rPr lang="en-US" sz="4000" dirty="0"/>
              <a:t>Do these sentiments have any impact on stock markets?</a:t>
            </a:r>
          </a:p>
          <a:p>
            <a:pPr lvl="1"/>
            <a:r>
              <a:rPr lang="en-US" sz="4000" dirty="0"/>
              <a:t>If present, how long do these impacts last? </a:t>
            </a:r>
          </a:p>
          <a:p>
            <a:pPr lvl="0"/>
            <a:r>
              <a:rPr lang="en-US" sz="4000" dirty="0"/>
              <a:t>Which sectors are most impacted by these tweets? </a:t>
            </a:r>
          </a:p>
          <a:p>
            <a:pPr lvl="0"/>
            <a:r>
              <a:rPr lang="en-US" sz="4000" dirty="0"/>
              <a:t>What is the Impact of the # of Likes &amp; Retweets?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5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027A-1470-B840-9AD9-73C3EBB9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2300689"/>
            <a:ext cx="10994760" cy="1221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63220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0DCE-CDA4-874D-8E60-444500070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4CE0C-3B40-E845-934F-0BC90CEE9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Twitter API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Obtained 1 year’s worth of Data</a:t>
            </a:r>
          </a:p>
          <a:p>
            <a:r>
              <a:rPr lang="en-US" dirty="0"/>
              <a:t>Alpha Vantage API</a:t>
            </a:r>
          </a:p>
          <a:p>
            <a:r>
              <a:rPr lang="en-US" dirty="0"/>
              <a:t>Yahoo</a:t>
            </a:r>
          </a:p>
          <a:p>
            <a:r>
              <a:rPr lang="en-US" dirty="0"/>
              <a:t>Nasdaq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7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BF82B1-064D-5048-B597-B14309E0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3" y="1634446"/>
            <a:ext cx="5792787" cy="5223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F8DF11-221A-FC47-A1BF-EF38CE1FDD94}"/>
              </a:ext>
            </a:extLst>
          </p:cNvPr>
          <p:cNvSpPr txBox="1"/>
          <p:nvPr/>
        </p:nvSpPr>
        <p:spPr>
          <a:xfrm>
            <a:off x="5643563" y="4286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2F25D866-CEC7-8749-A20D-5261D76D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Narrowing The Scope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ABCAEF4-D2C6-424E-85A5-53A2745A6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89474"/>
            <a:ext cx="5384800" cy="509579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Filtered By Keyword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Tariffs</a:t>
            </a:r>
            <a:r>
              <a:rPr lang="en-US" dirty="0">
                <a:solidFill>
                  <a:schemeClr val="bg1"/>
                </a:solidFill>
              </a:rPr>
              <a:t>, Taxes… etc..</a:t>
            </a:r>
          </a:p>
          <a:p>
            <a:r>
              <a:rPr lang="en-US" dirty="0">
                <a:solidFill>
                  <a:schemeClr val="bg1"/>
                </a:solidFill>
              </a:rPr>
              <a:t>Ran Sentiment Analysis and focused on the two extremes</a:t>
            </a:r>
          </a:p>
          <a:p>
            <a:r>
              <a:rPr lang="en-US" dirty="0">
                <a:solidFill>
                  <a:schemeClr val="bg1"/>
                </a:solidFill>
              </a:rPr>
              <a:t>Decided on stock Indexes</a:t>
            </a:r>
          </a:p>
        </p:txBody>
      </p:sp>
    </p:spTree>
    <p:extLst>
      <p:ext uri="{BB962C8B-B14F-4D97-AF65-F5344CB8AC3E}">
        <p14:creationId xmlns:p14="http://schemas.microsoft.com/office/powerpoint/2010/main" val="2361787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0DCE-CDA4-874D-8E60-44450007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28527"/>
            <a:ext cx="10994760" cy="816600"/>
          </a:xfrm>
        </p:spPr>
        <p:txBody>
          <a:bodyPr>
            <a:noAutofit/>
          </a:bodyPr>
          <a:lstStyle/>
          <a:p>
            <a:pPr algn="ctr"/>
            <a:r>
              <a:rPr lang="en-US" u="sng">
                <a:solidFill>
                  <a:schemeClr val="bg1"/>
                </a:solidFill>
              </a:rPr>
              <a:t>List of Key Words for Filtering the tweets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66ECF4-080B-A84C-940E-2DE6D0644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19981"/>
              </p:ext>
            </p:extLst>
          </p:nvPr>
        </p:nvGraphicFramePr>
        <p:xfrm>
          <a:off x="141413" y="1222462"/>
          <a:ext cx="8753206" cy="42951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5296">
                  <a:extLst>
                    <a:ext uri="{9D8B030D-6E8A-4147-A177-3AD203B41FA5}">
                      <a16:colId xmlns:a16="http://schemas.microsoft.com/office/drawing/2014/main" val="4013809985"/>
                    </a:ext>
                  </a:extLst>
                </a:gridCol>
                <a:gridCol w="2133134">
                  <a:extLst>
                    <a:ext uri="{9D8B030D-6E8A-4147-A177-3AD203B41FA5}">
                      <a16:colId xmlns:a16="http://schemas.microsoft.com/office/drawing/2014/main" val="2301773372"/>
                    </a:ext>
                  </a:extLst>
                </a:gridCol>
                <a:gridCol w="2476226">
                  <a:extLst>
                    <a:ext uri="{9D8B030D-6E8A-4147-A177-3AD203B41FA5}">
                      <a16:colId xmlns:a16="http://schemas.microsoft.com/office/drawing/2014/main" val="4276690279"/>
                    </a:ext>
                  </a:extLst>
                </a:gridCol>
                <a:gridCol w="2058550">
                  <a:extLst>
                    <a:ext uri="{9D8B030D-6E8A-4147-A177-3AD203B41FA5}">
                      <a16:colId xmlns:a16="http://schemas.microsoft.com/office/drawing/2014/main" val="4275595750"/>
                    </a:ext>
                  </a:extLst>
                </a:gridCol>
              </a:tblGrid>
              <a:tr h="50144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earnings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corporate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trading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nuclear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8296712"/>
                  </a:ext>
                </a:extLst>
              </a:tr>
              <a:tr h="50144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futures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u="none" strike="noStrike">
                          <a:solidFill>
                            <a:srgbClr val="FF0000"/>
                          </a:solidFill>
                          <a:effectLst/>
                        </a:rPr>
                        <a:t>sanctions</a:t>
                      </a:r>
                      <a:endParaRPr lang="en-US" sz="3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unemployment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wages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1337162"/>
                  </a:ext>
                </a:extLst>
              </a:tr>
              <a:tr h="50144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investor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u="none" strike="noStrike">
                          <a:solidFill>
                            <a:srgbClr val="FF0000"/>
                          </a:solidFill>
                          <a:effectLst/>
                        </a:rPr>
                        <a:t>tariff</a:t>
                      </a:r>
                      <a:endParaRPr lang="en-US" sz="3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wall street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buy America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9350431"/>
                  </a:ext>
                </a:extLst>
              </a:tr>
              <a:tr h="50144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market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u="none" strike="noStrike">
                          <a:solidFill>
                            <a:srgbClr val="FF0000"/>
                          </a:solidFill>
                          <a:effectLst/>
                        </a:rPr>
                        <a:t>tax</a:t>
                      </a:r>
                      <a:endParaRPr lang="en-US" sz="3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china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hire America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3879589"/>
                  </a:ext>
                </a:extLst>
              </a:tr>
              <a:tr h="50144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Nasdaq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u="none" strike="noStrike">
                          <a:solidFill>
                            <a:srgbClr val="00B050"/>
                          </a:solidFill>
                          <a:effectLst/>
                        </a:rPr>
                        <a:t>jobs</a:t>
                      </a:r>
                      <a:endParaRPr lang="en-US" sz="3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u="none" strike="noStrike">
                          <a:solidFill>
                            <a:srgbClr val="FF0000"/>
                          </a:solidFill>
                          <a:effectLst/>
                        </a:rPr>
                        <a:t>ban</a:t>
                      </a:r>
                      <a:endParaRPr lang="en-US" sz="3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build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01577305"/>
                  </a:ext>
                </a:extLst>
              </a:tr>
              <a:tr h="50144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North Korea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economy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bull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factories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7607535"/>
                  </a:ext>
                </a:extLst>
              </a:tr>
              <a:tr h="50144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stock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1" u="none" strike="noStrike">
                          <a:solidFill>
                            <a:srgbClr val="FF0000"/>
                          </a:solidFill>
                          <a:effectLst/>
                        </a:rPr>
                        <a:t>trade</a:t>
                      </a:r>
                      <a:endParaRPr lang="en-US" sz="36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Kim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labor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605637"/>
                  </a:ext>
                </a:extLst>
              </a:tr>
              <a:tr h="50144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market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>
                          <a:effectLst/>
                        </a:rPr>
                        <a:t>missile</a:t>
                      </a:r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u="none" strike="noStrike">
                          <a:solidFill>
                            <a:srgbClr val="FF0000"/>
                          </a:solidFill>
                          <a:effectLst/>
                        </a:rPr>
                        <a:t>price</a:t>
                      </a:r>
                      <a:endParaRPr lang="en-US" sz="3200" b="1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1026286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9496118C-1064-F144-9A5F-C603D1618C11}"/>
              </a:ext>
            </a:extLst>
          </p:cNvPr>
          <p:cNvSpPr txBox="1">
            <a:spLocks/>
          </p:cNvSpPr>
          <p:nvPr/>
        </p:nvSpPr>
        <p:spPr>
          <a:xfrm>
            <a:off x="69277" y="5860472"/>
            <a:ext cx="11984178" cy="7620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sz="4800" kern="12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>
                <a:solidFill>
                  <a:srgbClr val="C00000"/>
                </a:solidFill>
              </a:rPr>
              <a:t>The choice of key words impacts the quality of filtered data set and analysis…..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2249FF-1A70-6C4B-89DC-90FD6241017D}"/>
              </a:ext>
            </a:extLst>
          </p:cNvPr>
          <p:cNvSpPr txBox="1">
            <a:spLocks/>
          </p:cNvSpPr>
          <p:nvPr/>
        </p:nvSpPr>
        <p:spPr>
          <a:xfrm>
            <a:off x="9213272" y="1222462"/>
            <a:ext cx="2729345" cy="4295148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t">
            <a:normAutofit/>
          </a:bodyPr>
          <a:lstStyle>
            <a:lvl1pPr algn="r" defTabSz="1219170" rtl="0" eaLnBrk="1" latinLnBrk="0" hangingPunct="1">
              <a:spcBef>
                <a:spcPct val="0"/>
              </a:spcBef>
              <a:buNone/>
              <a:defRPr sz="4800" kern="12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C00000"/>
                </a:solidFill>
              </a:rPr>
              <a:t>Expanded the list of key words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>
              <a:solidFill>
                <a:srgbClr val="C00000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C00000"/>
                </a:solidFill>
              </a:rPr>
              <a:t>Dropped certain key words</a:t>
            </a:r>
          </a:p>
        </p:txBody>
      </p:sp>
    </p:spTree>
    <p:extLst>
      <p:ext uri="{BB962C8B-B14F-4D97-AF65-F5344CB8AC3E}">
        <p14:creationId xmlns:p14="http://schemas.microsoft.com/office/powerpoint/2010/main" val="325917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EB2D03-4245-BA4C-BA61-A46787362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9"/>
          <a:stretch/>
        </p:blipFill>
        <p:spPr>
          <a:xfrm>
            <a:off x="152402" y="1728346"/>
            <a:ext cx="11909615" cy="39319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43378D-4FB8-B34D-95D7-047E2F93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0" y="208643"/>
            <a:ext cx="10994760" cy="1221640"/>
          </a:xfrm>
        </p:spPr>
        <p:txBody>
          <a:bodyPr>
            <a:noAutofit/>
          </a:bodyPr>
          <a:lstStyle/>
          <a:p>
            <a:pPr lvl="0"/>
            <a:r>
              <a:rPr lang="en-US" sz="4800">
                <a:solidFill>
                  <a:schemeClr val="bg1"/>
                </a:solidFill>
              </a:rPr>
              <a:t>What are the sentiments of Trump’s tweets regarding a certain key terms?</a:t>
            </a:r>
          </a:p>
        </p:txBody>
      </p:sp>
    </p:spTree>
    <p:extLst>
      <p:ext uri="{BB962C8B-B14F-4D97-AF65-F5344CB8AC3E}">
        <p14:creationId xmlns:p14="http://schemas.microsoft.com/office/powerpoint/2010/main" val="1784358685"/>
      </p:ext>
    </p:extLst>
  </p:cSld>
  <p:clrMapOvr>
    <a:masterClrMapping/>
  </p:clrMapOvr>
</p:sld>
</file>

<file path=ppt/theme/theme1.xml><?xml version="1.0" encoding="utf-8"?>
<a:theme xmlns:a="http://schemas.openxmlformats.org/drawingml/2006/main" name="160099-diagram-template-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160099-diagram-template-16x9</Template>
  <TotalTime>4447</TotalTime>
  <Words>1611</Words>
  <Application>Microsoft Macintosh PowerPoint</Application>
  <PresentationFormat>Widescreen</PresentationFormat>
  <Paragraphs>346</Paragraphs>
  <Slides>39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160099-diagram-template-16x9</vt:lpstr>
      <vt:lpstr>Social Media Influence on Stocks</vt:lpstr>
      <vt:lpstr>Trump’s Tweets </vt:lpstr>
      <vt:lpstr>Questions We Wanted to Answer</vt:lpstr>
      <vt:lpstr>PowerPoint Presentation</vt:lpstr>
      <vt:lpstr>Data Sources</vt:lpstr>
      <vt:lpstr>Data Sources</vt:lpstr>
      <vt:lpstr>Narrowing The Scope</vt:lpstr>
      <vt:lpstr>List of Key Words for Filtering the tweets</vt:lpstr>
      <vt:lpstr>What are the sentiments of Trump’s tweets regarding a certain key terms?</vt:lpstr>
      <vt:lpstr>Filtered Tweets</vt:lpstr>
      <vt:lpstr>Further Filtered Tweets – Based on Different Criterion to Get Different Data Sets for Comparison with Stock Market Analysis</vt:lpstr>
      <vt:lpstr>Stock Market Analysis</vt:lpstr>
      <vt:lpstr>Stock Market Analysis</vt:lpstr>
      <vt:lpstr>Statistical Analysis</vt:lpstr>
      <vt:lpstr>Statistical Analysis</vt:lpstr>
      <vt:lpstr>Our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Likes and Retweets?</vt:lpstr>
      <vt:lpstr>Correlation Based on Likes</vt:lpstr>
      <vt:lpstr>Correlation Based on #Retweets</vt:lpstr>
      <vt:lpstr>Our Other Interesting Findings</vt:lpstr>
      <vt:lpstr>PowerPoint Presentation</vt:lpstr>
      <vt:lpstr>PowerPoint Presentation</vt:lpstr>
      <vt:lpstr>Largest Gains</vt:lpstr>
      <vt:lpstr>Largest Gains Tweets</vt:lpstr>
      <vt:lpstr>Largest Losses</vt:lpstr>
      <vt:lpstr>Largest Losses Tweets</vt:lpstr>
      <vt:lpstr>SUMMARY</vt:lpstr>
      <vt:lpstr>Questions?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UNGO</dc:creator>
  <cp:lastModifiedBy>Microsoft Office User</cp:lastModifiedBy>
  <cp:revision>129</cp:revision>
  <dcterms:created xsi:type="dcterms:W3CDTF">2018-06-30T05:39:27Z</dcterms:created>
  <dcterms:modified xsi:type="dcterms:W3CDTF">2018-07-07T00:40:31Z</dcterms:modified>
</cp:coreProperties>
</file>